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56" r:id="rId2"/>
    <p:sldId id="269" r:id="rId3"/>
    <p:sldId id="270" r:id="rId4"/>
    <p:sldId id="263" r:id="rId5"/>
    <p:sldId id="271" r:id="rId6"/>
    <p:sldId id="272" r:id="rId7"/>
    <p:sldId id="260" r:id="rId8"/>
    <p:sldId id="273" r:id="rId9"/>
    <p:sldId id="277" r:id="rId10"/>
    <p:sldId id="279" r:id="rId11"/>
    <p:sldId id="280" r:id="rId12"/>
    <p:sldId id="282" r:id="rId13"/>
    <p:sldId id="281" r:id="rId14"/>
    <p:sldId id="283" r:id="rId15"/>
    <p:sldId id="274" r:id="rId16"/>
    <p:sldId id="276" r:id="rId17"/>
    <p:sldId id="278" r:id="rId18"/>
    <p:sldId id="275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8954" autoAdjust="0"/>
  </p:normalViewPr>
  <p:slideViewPr>
    <p:cSldViewPr snapToGrid="0">
      <p:cViewPr varScale="1">
        <p:scale>
          <a:sx n="98" d="100"/>
          <a:sy n="98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2F0CB-E35A-4818-A977-CB1B50EE59F3}" type="datetimeFigureOut">
              <a:rPr lang="de-DE" smtClean="0"/>
              <a:t>25.01.2023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22BF3-BCA4-4730-903A-BECB1196102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5015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7838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69133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1679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38075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9958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6529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858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753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2853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5886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2237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369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22BF3-BCA4-4730-903A-BECB1196102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0157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F9421D-F070-4226-29D9-1DF0773B2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E3A870C-62E8-B2AD-8B89-6A49D2735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14B24C-06F3-CF26-4BE2-B6D2EDC58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3EBC15-B527-9E02-2CC5-FAADEBB26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8814B6-DB98-4178-AA1D-C4251D886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6593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566532-C169-1528-18B5-C1BC6DD81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A57B6EE-4223-8B40-F40B-8F3445306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894EB7-0B14-7F82-A434-8A7161013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3B65EA-DAE2-5EBC-3656-D3093414A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C1C3D1-0F15-B8F3-F255-6117FF18D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3541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EE7AD8F-72A0-D7E8-49D5-C42AB85851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F832535-E85F-52B5-936C-B8E88F5D12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E41507-5E94-1B73-0119-A4DC29F01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9DFB20-9D64-86FF-8B39-CF28A26EF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B7A174-742E-2033-566D-E7A317B36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2362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B6A2CA-454A-B71B-B456-237A4FCF0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010817-048E-D47E-7A9A-ED73BAA0F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2B1B2C-29BA-1F6D-0934-3014AD357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DA161C-7997-9D03-8EF2-4F1781744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0F6B14-771D-E1B6-5F95-FB7EB4EB6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9565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4B39F6-2C91-DE9A-DD9B-791D9A410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DCA727-AEF0-F42D-0DEE-019443D97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3D1266-C39C-BB40-576C-0B370562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0A1DBE-BAD7-E1EC-C80B-A9F8A6C4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574AEED-4E41-848B-3092-690ED5756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1007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BAFF5C-F45B-23BC-EFC2-EE35C62BE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8DB27A-4176-1B26-157B-856BE30378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D73A729-104C-33DA-A3C0-5EA5FEB00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4D779E1-DD0A-B808-6520-64EC22155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9D5FFC0-6ED8-DB4C-D21F-7E5E873B7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61C159C-6C48-1F9A-3992-98CA1489D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193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E54A9-7BF9-0298-A9F9-897BCCD64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C23CA0-0942-C1CE-9F1F-B57679424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6FDEB8-0F07-0E93-9D99-D905CCF05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4028B60-D067-036A-A2FE-FD042F5A5D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9B831CB-D5BE-63C6-0805-AA389B086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0FB6EAC-A7F2-7B3D-7AB8-9F43761DD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83E55D5-833C-98F8-FD56-97591AC16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1F6F04-33CE-2A91-6E02-3E67C5B6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280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2646EE-4D18-6D9B-59F1-031A703F7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D580E42-9836-64F5-0587-90DC82382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CBB3E27-BB5A-2F12-4C6F-CFBC145E8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9A6867E-0E5E-C4CA-32BF-EA86670A3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7424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840B41-B25A-AFC9-520D-7E0629E89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54391E-ACFD-54E3-FCF7-C1329461E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1DBDCE1-B142-4901-404E-50B008EE5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5692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17B939-6967-7F9E-DDB6-14C22E532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0373E8-76F0-0E03-1F27-2B7D02B82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6CAA3A3-A71C-0B07-8DE9-6EBEF97DA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FED6EE-9B1A-1917-50BD-13436E26C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94C248-E5B6-C4FF-2FE2-F976040D4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5B0D4FA-62D4-47A8-6D50-70933D372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5747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B42174-2EA3-6D8C-4B0E-CDD5ABC53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C7F9777-1FF7-8CA0-5CEE-8233BBE424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E7182DF-EB22-01C9-A989-A4A2A6C78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3731B62-FA79-677C-43BD-AC600C9A5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98F7F3-00E3-7F16-2D38-370EC24A1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A6353A-6A2D-5D4B-C01A-9E12BA16E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5817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1D7581B-F887-031B-BFE0-C57D2A19B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091DA4-BFB5-6844-BE88-8A21B0F12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E4E628-6A74-5B26-2E92-9927A29034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25.01.2023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17CE7C-5A58-1545-968A-18DCC2F9A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0B02A5A-C7B7-3ECA-F6EB-C448546B39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B1318-1D53-4ED2-8BD1-2BEEA0CE0B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3625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CEB720-1FF7-8B5C-8824-388FDDE331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2" y="115530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3400" dirty="0" err="1">
                <a:latin typeface="Arial" panose="020B0604020202020204" pitchFamily="34" charset="0"/>
                <a:cs typeface="Arial" panose="020B0604020202020204" pitchFamily="34" charset="0"/>
              </a:rPr>
              <a:t>Projektpräsentation</a:t>
            </a: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GIS Tools to help in the search of missing people</a:t>
            </a:r>
            <a:endParaRPr lang="de-DE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B6E210F-C224-9051-3F5D-442E0D14DF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8496" y="4750893"/>
            <a:ext cx="4523421" cy="1484444"/>
          </a:xfrm>
        </p:spPr>
        <p:txBody>
          <a:bodyPr anchor="t">
            <a:normAutofit/>
          </a:bodyPr>
          <a:lstStyle/>
          <a:p>
            <a:pPr algn="l"/>
            <a:r>
              <a:rPr lang="de-DE" sz="1200" u="sng" dirty="0">
                <a:latin typeface="Arial" panose="020B0604020202020204" pitchFamily="34" charset="0"/>
                <a:cs typeface="Arial" panose="020B0604020202020204" pitchFamily="34" charset="0"/>
              </a:rPr>
              <a:t>Seminar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GIS Analyses using Free and Open-Source Software</a:t>
            </a:r>
          </a:p>
          <a:p>
            <a:pPr algn="l"/>
            <a:r>
              <a:rPr lang="en-US" sz="1200" u="sng" dirty="0" err="1">
                <a:latin typeface="Arial" panose="020B0604020202020204" pitchFamily="34" charset="0"/>
                <a:cs typeface="Arial" panose="020B0604020202020204" pitchFamily="34" charset="0"/>
              </a:rPr>
              <a:t>Dozenten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: Christina Ludwig,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Veit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Ulrich</a:t>
            </a:r>
          </a:p>
          <a:p>
            <a:pPr algn="l"/>
            <a:r>
              <a:rPr lang="en-US" sz="1200" u="sng" dirty="0" err="1">
                <a:latin typeface="Arial" panose="020B0604020202020204" pitchFamily="34" charset="0"/>
                <a:cs typeface="Arial" panose="020B0604020202020204" pitchFamily="34" charset="0"/>
              </a:rPr>
              <a:t>Bearbeiter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: Johannes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Grünewald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Maximilian Schäfer</a:t>
            </a:r>
          </a:p>
          <a:p>
            <a:pPr algn="l"/>
            <a:r>
              <a:rPr lang="en-US" sz="1200" u="sng" dirty="0">
                <a:latin typeface="Arial" panose="020B0604020202020204" pitchFamily="34" charset="0"/>
                <a:cs typeface="Arial" panose="020B0604020202020204" pitchFamily="34" charset="0"/>
              </a:rPr>
              <a:t>Datum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: 25.01.2023</a:t>
            </a:r>
          </a:p>
          <a:p>
            <a:pPr algn="l"/>
            <a:endParaRPr lang="de-DE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136FDF0-4B61-A4A4-BE0F-5EA6C930DF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8" r="7078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A24A0974-FF97-8D69-DC4B-CAB73553CBD2}"/>
              </a:ext>
            </a:extLst>
          </p:cNvPr>
          <p:cNvSpPr txBox="1"/>
          <p:nvPr/>
        </p:nvSpPr>
        <p:spPr>
          <a:xfrm>
            <a:off x="5391806" y="6362002"/>
            <a:ext cx="64113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Abb. 1: Übersicht der </a:t>
            </a:r>
            <a:r>
              <a:rPr lang="de-DE" sz="1400" dirty="0" err="1"/>
              <a:t>probability</a:t>
            </a:r>
            <a:r>
              <a:rPr lang="de-DE" sz="1400" dirty="0"/>
              <a:t> </a:t>
            </a:r>
            <a:r>
              <a:rPr lang="de-DE" sz="1400" dirty="0" err="1"/>
              <a:t>regions</a:t>
            </a:r>
            <a:r>
              <a:rPr lang="de-DE" sz="1400" dirty="0"/>
              <a:t> (Doherty et al. 2014: 102</a:t>
            </a:r>
            <a:r>
              <a:rPr lang="de-DE" sz="16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6196912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5. 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r>
              <a:rPr lang="de-DE" dirty="0"/>
              <a:t>Ziel: Implementierung eines Workflows in QGIS (</a:t>
            </a:r>
            <a:r>
              <a:rPr lang="de-DE" dirty="0" err="1"/>
              <a:t>Graphical</a:t>
            </a:r>
            <a:r>
              <a:rPr lang="de-DE" dirty="0"/>
              <a:t> </a:t>
            </a:r>
            <a:r>
              <a:rPr lang="de-DE" dirty="0" err="1"/>
              <a:t>Modeler</a:t>
            </a:r>
            <a:r>
              <a:rPr lang="de-DE" dirty="0"/>
              <a:t>) mit grundlegenden Algorithmen</a:t>
            </a:r>
          </a:p>
          <a:p>
            <a:r>
              <a:rPr lang="de-DE" dirty="0"/>
              <a:t>Grundlegendes Werkzeug: </a:t>
            </a:r>
            <a:r>
              <a:rPr lang="de-DE" dirty="0" err="1"/>
              <a:t>cost</a:t>
            </a:r>
            <a:r>
              <a:rPr lang="de-DE" dirty="0"/>
              <a:t>-</a:t>
            </a:r>
            <a:r>
              <a:rPr lang="de-DE" dirty="0" err="1"/>
              <a:t>distance</a:t>
            </a:r>
            <a:r>
              <a:rPr lang="de-DE" dirty="0"/>
              <a:t>-Analyse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10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FA711C86-E092-08D3-4E46-F2223E432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0462" y="3320400"/>
            <a:ext cx="7596456" cy="277248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10097AC-129C-94B0-D967-184748CFB516}"/>
              </a:ext>
            </a:extLst>
          </p:cNvPr>
          <p:cNvSpPr txBox="1"/>
          <p:nvPr/>
        </p:nvSpPr>
        <p:spPr>
          <a:xfrm>
            <a:off x="2936891" y="6188266"/>
            <a:ext cx="7861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Abb. 4: Übersicht </a:t>
            </a:r>
            <a:r>
              <a:rPr lang="de-DE" sz="1400" dirty="0" err="1"/>
              <a:t>cost</a:t>
            </a:r>
            <a:r>
              <a:rPr lang="de-DE" sz="1400" dirty="0"/>
              <a:t>-</a:t>
            </a:r>
            <a:r>
              <a:rPr lang="de-DE" sz="1400" dirty="0" err="1"/>
              <a:t>distance</a:t>
            </a:r>
            <a:r>
              <a:rPr lang="de-DE" sz="1400" dirty="0"/>
              <a:t>-analysis (</a:t>
            </a:r>
            <a:r>
              <a:rPr lang="de-DE" sz="1400" dirty="0" err="1"/>
              <a:t>Siljander</a:t>
            </a:r>
            <a:r>
              <a:rPr lang="de-DE" sz="1400" dirty="0"/>
              <a:t> et al. 2015: 59).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4F646B1-F009-2BF9-1884-0C80ACF66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3299223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5. Workflow – exemplarische Schritte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r>
              <a:rPr lang="de-DE" dirty="0"/>
              <a:t>Einbindung des Corine Land Cover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11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279658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Ein Bild, das Karte enthält.&#10;&#10;Automatisch generierte Beschreibung">
            <a:extLst>
              <a:ext uri="{FF2B5EF4-FFF2-40B4-BE49-F238E27FC236}">
                <a16:creationId xmlns:a16="http://schemas.microsoft.com/office/drawing/2014/main" id="{E485FE0B-F08D-F72D-F138-CCB9E2323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941" y="2130330"/>
            <a:ext cx="7889152" cy="4138327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A3831A5-8B07-3704-0A24-E958EAF0337C}"/>
              </a:ext>
            </a:extLst>
          </p:cNvPr>
          <p:cNvSpPr txBox="1"/>
          <p:nvPr/>
        </p:nvSpPr>
        <p:spPr>
          <a:xfrm>
            <a:off x="2325941" y="6319652"/>
            <a:ext cx="7889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Abb. 5: Landnutzungsklassifizierung in Mühlhausen (Eigene Darstellung 2023, nach Corine Land Cover 2018 und OpenStreetMap).  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6EFD8420-C295-FC10-518C-03793B15D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612056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6717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5. Workflow – exemplarische Schritte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r>
              <a:rPr lang="de-DE" dirty="0" err="1"/>
              <a:t>Rasterisieren</a:t>
            </a:r>
            <a:r>
              <a:rPr lang="de-DE" dirty="0"/>
              <a:t> von Vektordateien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12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279658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 descr="Ein Bild, das Karte enthält.&#10;&#10;Automatisch generierte Beschreibung">
            <a:extLst>
              <a:ext uri="{FF2B5EF4-FFF2-40B4-BE49-F238E27FC236}">
                <a16:creationId xmlns:a16="http://schemas.microsoft.com/office/drawing/2014/main" id="{343E0806-ABB7-BC5B-BD86-1738978B08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96769"/>
            <a:ext cx="5100145" cy="2470833"/>
          </a:xfrm>
          <a:prstGeom prst="rect">
            <a:avLst/>
          </a:prstGeom>
        </p:spPr>
      </p:pic>
      <p:pic>
        <p:nvPicPr>
          <p:cNvPr id="10" name="Grafik 9" descr="Ein Bild, das Karte enthält.&#10;&#10;Automatisch generierte Beschreibung">
            <a:extLst>
              <a:ext uri="{FF2B5EF4-FFF2-40B4-BE49-F238E27FC236}">
                <a16:creationId xmlns:a16="http://schemas.microsoft.com/office/drawing/2014/main" id="{5B41D42A-8C68-48E6-FF20-6F31AF1CA1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470" y="2506930"/>
            <a:ext cx="4987421" cy="247083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9B3AC3C-CBBD-ED4F-4D59-F47778787D7D}"/>
              </a:ext>
            </a:extLst>
          </p:cNvPr>
          <p:cNvSpPr txBox="1"/>
          <p:nvPr/>
        </p:nvSpPr>
        <p:spPr>
          <a:xfrm>
            <a:off x="1792013" y="5354598"/>
            <a:ext cx="86079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dirty="0"/>
              <a:t>Abb. 6: Exemplarische </a:t>
            </a:r>
            <a:r>
              <a:rPr lang="de-DE" sz="1400" dirty="0" err="1"/>
              <a:t>Rasterisierung</a:t>
            </a:r>
            <a:r>
              <a:rPr lang="de-DE" sz="1400" dirty="0"/>
              <a:t> von OSM-Vektordateien (Eigene Darstellung 2023, nach OpenStreetMap).  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7CF2ACBF-2E0A-AC96-EF03-D5FC8CE57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877773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5. Workflow – exemplarische Schritte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r>
              <a:rPr lang="de-DE" dirty="0"/>
              <a:t>Erstellen einer </a:t>
            </a:r>
            <a:r>
              <a:rPr lang="de-DE" dirty="0" err="1"/>
              <a:t>Cost</a:t>
            </a:r>
            <a:r>
              <a:rPr lang="de-DE" dirty="0"/>
              <a:t> Surface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13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 descr="Ein Bild, das Karte enthält.&#10;&#10;Automatisch generierte Beschreibung">
            <a:extLst>
              <a:ext uri="{FF2B5EF4-FFF2-40B4-BE49-F238E27FC236}">
                <a16:creationId xmlns:a16="http://schemas.microsoft.com/office/drawing/2014/main" id="{C980440D-5075-8765-4521-C7D39CD6E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42" y="2141858"/>
            <a:ext cx="7472855" cy="390469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4940C13-183B-E5EE-CD03-668FEAB61200}"/>
              </a:ext>
            </a:extLst>
          </p:cNvPr>
          <p:cNvSpPr txBox="1"/>
          <p:nvPr/>
        </p:nvSpPr>
        <p:spPr>
          <a:xfrm>
            <a:off x="2638097" y="6228771"/>
            <a:ext cx="85554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dirty="0"/>
              <a:t>Abb. 7: </a:t>
            </a:r>
            <a:r>
              <a:rPr lang="de-DE" sz="1400" dirty="0" err="1"/>
              <a:t>Cost</a:t>
            </a:r>
            <a:r>
              <a:rPr lang="de-DE" sz="1400" dirty="0"/>
              <a:t> Surface von Mühlhausen (Eigene Darstellung 2023, nach Corine Land Cover 2018 und </a:t>
            </a:r>
            <a:br>
              <a:rPr lang="de-DE" sz="1400" dirty="0"/>
            </a:br>
            <a:r>
              <a:rPr lang="de-DE" sz="1400" dirty="0"/>
              <a:t>OpenStreetMap).  </a:t>
            </a:r>
          </a:p>
        </p:txBody>
      </p: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0BF38982-6EA3-DA15-76D4-B1FA9AD9B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1017843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5. Workflow – exemplarische Schritte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r>
              <a:rPr lang="de-DE" dirty="0"/>
              <a:t>Einfache Kostenakkumulation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14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F27C2EEA-378D-C1B9-99B8-55C0C41974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596" y="2189495"/>
            <a:ext cx="7794294" cy="416685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92842C39-BFE3-C1D9-9F44-7342C44CD963}"/>
              </a:ext>
            </a:extLst>
          </p:cNvPr>
          <p:cNvSpPr txBox="1"/>
          <p:nvPr/>
        </p:nvSpPr>
        <p:spPr>
          <a:xfrm>
            <a:off x="2253596" y="6413698"/>
            <a:ext cx="93664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dirty="0"/>
              <a:t>Abb. 8: Kostenakkumulation (Eigene Darstellung 2023, nach Corine Land Cover 2018 und OpenStreetMap).  </a:t>
            </a:r>
          </a:p>
        </p:txBody>
      </p: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A9B9DE1A-153E-136E-32A0-9741FC641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2178262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6. Vor- und Nachteile der Methodik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317" y="1690688"/>
            <a:ext cx="10515600" cy="4351338"/>
          </a:xfrm>
        </p:spPr>
        <p:txBody>
          <a:bodyPr>
            <a:normAutofit/>
          </a:bodyPr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beispielhafte Vorteile der aktuellen Methodik: 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rasterbasierte, zusammenfassende Vorgehensweise ermöglicht Integration verschiedenster Informationen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interdisziplinärer Ansatz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erweiterbar um zahlreiche weitere Informationen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in vielen räumlichen Kontexten anwendbar (Gewichtung einzelner Inputinformationen für spezifische Fragestellung möglich)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schnelle, automatisierte Hilfestellung für RetterInnen 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15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5B3FF8A-5AC9-1BFE-DAA3-ECE67EB85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2639890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6. Vor- und Nachteile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beispielhafte Nachteile der aktuellen Methodik: 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zahlreiche Annahmen mindern den Wert des Ergebnisses </a:t>
            </a:r>
          </a:p>
          <a:p>
            <a:pPr marL="457200" lvl="1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	- MIV und ÖPNV wurde ausgeklammert</a:t>
            </a:r>
          </a:p>
          <a:p>
            <a:pPr marL="457200" lvl="1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 	- Gehgeschwindigkeit kann beibehalten werden</a:t>
            </a:r>
          </a:p>
          <a:p>
            <a:pPr marL="457200" lvl="1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	- Person ist psychisch gesund und trifft rationale Entscheidungen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gewählte Auflösung des Rasters bestimmt den Detailgrad des Ergebnisses</a:t>
            </a:r>
          </a:p>
          <a:p>
            <a:pPr marL="457200" lvl="1" indent="0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16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1BB5B28-A3D4-8495-5C23-7C5F79C6C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3658717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7. Ausblick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Integration weiterer relevanter Inputinformationen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Zusammenführen der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 und Speed-Surface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Mobilitätsverhalten ausgehend vom IPP (Initial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Planning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Point) modellieren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Visualisierung der Ergebnisse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Vergleich mit ORS Tool sowie bisher aufgetretenen Fällen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17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50B9D86-64F0-BEDB-215D-608B9E0A3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2504615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Literaturverzeichnis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Doherty, P.; Guo, Q.; Doke, J. &amp; Ferguson, D. (2014): An analysis of probability of area techniques for missing persons in Yosemite National Park. In: Applied Geography, 47, 99-110.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Ferguson, D. (2008): GIS for Wilderness Search and Rescue. ESRI Federal User Conference. Washington.</a:t>
            </a:r>
          </a:p>
          <a:p>
            <a:pPr algn="l"/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Siljander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M.;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Venäläinen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E.;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Goerlandt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F. &amp;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Pellikka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P. (2015): GIS-based cost distance modelling to support strategic maritime search and rescue planning: A feasibility study. In: Applied Geography, 57, 54-70.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18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8B3B5CC-D419-4437-5B07-EAA82E53C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783851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Einführung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Projektidee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Untersuchungsgebiet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Datenquellen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Vor- und Nachteile der Methodik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Ausblick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2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84D6E5B-C330-DB96-B714-41198FF73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3784426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1. Einführung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Rettungsaktion unterteilt in zwei Kategorien: Search and Rescue 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(Ferguson 2008)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Lokalisierung der vermissten Person zentral für erfolgreiche Rettung 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(ebd.)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→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Bedeutung von GIS-Systemen in diesem Kontext früh erkannt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3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9CA3056-DDA1-7953-8E29-21B389FC4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1828658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F0962-53E3-FBBC-CC31-962B45B01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2. Basis der Projektidee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60FF61-835D-FE64-2F8F-F10973A2B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Pionierarbeiten von Paul Doherty</a:t>
            </a:r>
          </a:p>
          <a:p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erste Analysen im Rahmen seiner Doktorarbeit im Yosemite National Park</a:t>
            </a:r>
          </a:p>
          <a:p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grundlegender Analyserahmen soll aufgegriffen werden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ED965393-CF6F-49D0-F46C-2063C313A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862" y="982024"/>
            <a:ext cx="6019331" cy="4890706"/>
          </a:xfrm>
          <a:prstGeom prst="rect">
            <a:avLst/>
          </a:prstGeom>
          <a:effectLst/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8A1038D-004E-B46C-968E-9594B7ACC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CEB1318-1D53-4ED2-8BD1-2BEEA0CE0B0A}" type="slidenum">
              <a:rPr lang="de-DE">
                <a:solidFill>
                  <a:srgbClr val="303030"/>
                </a:solidFill>
              </a:rPr>
              <a:pPr>
                <a:spcAft>
                  <a:spcPts val="600"/>
                </a:spcAft>
              </a:pPr>
              <a:t>4</a:t>
            </a:fld>
            <a:endParaRPr lang="de-DE">
              <a:solidFill>
                <a:srgbClr val="303030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605F011-75D0-A731-B2AA-C40C5B8D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3456409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2. Projektidee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Erstellung eines auf FOSSGIS-Tools basierenden Workflow zur effizienteren und erfolgreicheren Suche nach vermissten Personen rund um den Globus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5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5D67B1F-6271-99AA-BE2A-171FACC1F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869594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2. Projektidee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In den Workflow sollen einfließen: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lokaler Kontext (bspw. Relief, Landbedeckung, Infrastruktur, etc.)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physischer und psychischer Zustand der vermissten Person</a:t>
            </a:r>
          </a:p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FOSSGIS-Tools sinnvoll da: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verschiedene räumliche Ebenen mit unterschiedlichem Informationsgehalt zusammengeführt werden können</a:t>
            </a:r>
          </a:p>
          <a:p>
            <a:pPr lvl="1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möglichst vielfältiges geographisches Wissen in der Analyse Anwendung finden soll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6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FF9745A-BB90-1C22-16C1-0C1E82012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2120291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8137D10-3EE3-D8E6-0FE5-7C374F9DC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B1318-1D53-4ED2-8BD1-2BEEA0CE0B0A}" type="slidenum">
              <a:rPr lang="de-DE" smtClean="0"/>
              <a:t>7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4DBA1A5-027F-0557-4C46-A4F81A703F61}"/>
              </a:ext>
            </a:extLst>
          </p:cNvPr>
          <p:cNvSpPr txBox="1"/>
          <p:nvPr/>
        </p:nvSpPr>
        <p:spPr>
          <a:xfrm>
            <a:off x="0" y="0"/>
            <a:ext cx="599089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3. Untersuchungsgebiet</a:t>
            </a:r>
          </a:p>
        </p:txBody>
      </p:sp>
      <p:pic>
        <p:nvPicPr>
          <p:cNvPr id="12" name="Inhaltsplatzhalter 11" descr="Ein Bild, das Karte enthält.&#10;&#10;Automatisch generierte Beschreibung">
            <a:extLst>
              <a:ext uri="{FF2B5EF4-FFF2-40B4-BE49-F238E27FC236}">
                <a16:creationId xmlns:a16="http://schemas.microsoft.com/office/drawing/2014/main" id="{D3B8968C-7E7B-D92A-CF71-2F9C5EA8A4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783" y="544376"/>
            <a:ext cx="8198227" cy="5797435"/>
          </a:xfr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F3D28924-1984-7832-64D2-6E1B97820F42}"/>
              </a:ext>
            </a:extLst>
          </p:cNvPr>
          <p:cNvSpPr txBox="1"/>
          <p:nvPr/>
        </p:nvSpPr>
        <p:spPr>
          <a:xfrm>
            <a:off x="1834094" y="6385023"/>
            <a:ext cx="85238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Abb. 2: Darstellung des Untersuchungsgebietes Mühlhausen (Eigene Darstellung 2023 nach OpenStreetMap).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3194A06-805A-64DF-7759-B0D151783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3764413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4. Datenquellen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F0A1-8DCC-4743-83CE-4C42BF59C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7873"/>
            <a:ext cx="10515600" cy="4351338"/>
          </a:xfrm>
        </p:spPr>
        <p:txBody>
          <a:bodyPr>
            <a:normAutofit/>
          </a:bodyPr>
          <a:lstStyle/>
          <a:p>
            <a:endParaRPr lang="de-DE" sz="24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de-DE" sz="24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de-DE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OSM-Daten (Straßen, Wanderwege, etc.)</a:t>
            </a:r>
          </a:p>
          <a:p>
            <a:pPr lvl="1">
              <a:buFont typeface="Arial" panose="020B0604020202020204" pitchFamily="34" charset="0"/>
              <a:buChar char="→"/>
            </a:pPr>
            <a:r>
              <a:rPr lang="de-DE" sz="2000" dirty="0">
                <a:solidFill>
                  <a:srgbClr val="000000"/>
                </a:solidFill>
                <a:latin typeface="Arial" panose="020B0604020202020204" pitchFamily="34" charset="0"/>
              </a:rPr>
              <a:t> Download über </a:t>
            </a:r>
            <a:r>
              <a:rPr lang="de-DE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Overpass</a:t>
            </a:r>
            <a:r>
              <a:rPr lang="de-DE" sz="2000" dirty="0">
                <a:solidFill>
                  <a:srgbClr val="000000"/>
                </a:solidFill>
                <a:latin typeface="Arial" panose="020B0604020202020204" pitchFamily="34" charset="0"/>
              </a:rPr>
              <a:t> Turbo</a:t>
            </a:r>
            <a:endParaRPr lang="de-DE" sz="20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de-DE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SRTM DEM-Daten</a:t>
            </a:r>
          </a:p>
          <a:p>
            <a:r>
              <a:rPr lang="de-DE" sz="2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CORINE Land Cover Daten von 2018</a:t>
            </a:r>
          </a:p>
          <a:p>
            <a:endParaRPr lang="de-DE" sz="36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8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07C46AD-AF8F-F1F0-A9C7-BE212CA06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950839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870B6DD0-A608-405D-BAE2-9929296E217C}"/>
              </a:ext>
            </a:extLst>
          </p:cNvPr>
          <p:cNvSpPr/>
          <p:nvPr/>
        </p:nvSpPr>
        <p:spPr>
          <a:xfrm>
            <a:off x="157018" y="461818"/>
            <a:ext cx="11877963" cy="1088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C4AAF0-9262-410F-8C91-C70A8A41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5. Workflow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89D44-405C-4F5A-907F-5DDED9C3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22EC-C436-4C1E-A445-C4926DDC2459}" type="slidenum">
              <a:rPr lang="de-DE" smtClean="0"/>
              <a:t>9</a:t>
            </a:fld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74BDF01C-E505-406A-B073-FC42AC890CCD}"/>
              </a:ext>
            </a:extLst>
          </p:cNvPr>
          <p:cNvCxnSpPr>
            <a:cxnSpLocks/>
          </p:cNvCxnSpPr>
          <p:nvPr/>
        </p:nvCxnSpPr>
        <p:spPr>
          <a:xfrm>
            <a:off x="157018" y="6176963"/>
            <a:ext cx="1187796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feil: Fünfeck 6">
            <a:extLst>
              <a:ext uri="{FF2B5EF4-FFF2-40B4-BE49-F238E27FC236}">
                <a16:creationId xmlns:a16="http://schemas.microsoft.com/office/drawing/2014/main" id="{B9E06340-DB33-44E7-38A3-BE5DCFB61F8C}"/>
              </a:ext>
            </a:extLst>
          </p:cNvPr>
          <p:cNvSpPr/>
          <p:nvPr/>
        </p:nvSpPr>
        <p:spPr>
          <a:xfrm>
            <a:off x="414033" y="2577829"/>
            <a:ext cx="2682605" cy="2430277"/>
          </a:xfrm>
          <a:prstGeom prst="homePlat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Pre-processing der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Daten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bspw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. CRS, Extent, Resolution, Rasterization)</a:t>
            </a:r>
          </a:p>
        </p:txBody>
      </p:sp>
      <p:sp>
        <p:nvSpPr>
          <p:cNvPr id="9" name="Pfeil: Fünfeck 8">
            <a:extLst>
              <a:ext uri="{FF2B5EF4-FFF2-40B4-BE49-F238E27FC236}">
                <a16:creationId xmlns:a16="http://schemas.microsoft.com/office/drawing/2014/main" id="{182DD5E7-85DC-9700-761A-CB3550C922D2}"/>
              </a:ext>
            </a:extLst>
          </p:cNvPr>
          <p:cNvSpPr/>
          <p:nvPr/>
        </p:nvSpPr>
        <p:spPr>
          <a:xfrm>
            <a:off x="3325846" y="2577828"/>
            <a:ext cx="2682605" cy="2430277"/>
          </a:xfrm>
          <a:prstGeom prst="homePlat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Erstellung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einer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Cost-Surface</a:t>
            </a:r>
          </a:p>
          <a:p>
            <a:pPr algn="ctr"/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Erstellung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einer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Speed-Surface</a:t>
            </a:r>
          </a:p>
        </p:txBody>
      </p:sp>
      <p:sp>
        <p:nvSpPr>
          <p:cNvPr id="10" name="Pfeil: Fünfeck 9">
            <a:extLst>
              <a:ext uri="{FF2B5EF4-FFF2-40B4-BE49-F238E27FC236}">
                <a16:creationId xmlns:a16="http://schemas.microsoft.com/office/drawing/2014/main" id="{E43868C4-2BEC-A351-952F-EE6C5714F098}"/>
              </a:ext>
            </a:extLst>
          </p:cNvPr>
          <p:cNvSpPr/>
          <p:nvPr/>
        </p:nvSpPr>
        <p:spPr>
          <a:xfrm>
            <a:off x="6269780" y="2577828"/>
            <a:ext cx="2682605" cy="2430277"/>
          </a:xfrm>
          <a:prstGeom prst="homePlat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Erreichbarkeit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der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Gebiete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um IPP</a:t>
            </a:r>
          </a:p>
          <a:p>
            <a:pPr algn="ctr"/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nach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Zeit und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Wahrschein-lichkeit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92D0E47-F8DB-6F88-90B0-2B8707254AA7}"/>
              </a:ext>
            </a:extLst>
          </p:cNvPr>
          <p:cNvSpPr/>
          <p:nvPr/>
        </p:nvSpPr>
        <p:spPr>
          <a:xfrm>
            <a:off x="9213714" y="2577827"/>
            <a:ext cx="2682605" cy="243027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Isochronenkarte mit erzielten Ergebnissen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9BCF8F2-3123-2487-16AB-9735C445CE21}"/>
              </a:ext>
            </a:extLst>
          </p:cNvPr>
          <p:cNvSpPr txBox="1"/>
          <p:nvPr/>
        </p:nvSpPr>
        <p:spPr>
          <a:xfrm>
            <a:off x="2550351" y="5625605"/>
            <a:ext cx="10121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Abb. 3: Abfolge einzelner Datenbearbeitungs- und -analyseschritte (Eigene Darstellung 2023).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8335B29-4050-2CCA-C4B8-153E9F2F7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25.01.2023</a:t>
            </a:r>
          </a:p>
        </p:txBody>
      </p:sp>
    </p:spTree>
    <p:extLst>
      <p:ext uri="{BB962C8B-B14F-4D97-AF65-F5344CB8AC3E}">
        <p14:creationId xmlns:p14="http://schemas.microsoft.com/office/powerpoint/2010/main" val="1926198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738</Words>
  <Application>Microsoft Office PowerPoint</Application>
  <PresentationFormat>Breitbild</PresentationFormat>
  <Paragraphs>142</Paragraphs>
  <Slides>18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</vt:lpstr>
      <vt:lpstr>Projektpräsentation:  GIS Tools to help in the search of missing people</vt:lpstr>
      <vt:lpstr>Gliederung</vt:lpstr>
      <vt:lpstr>1. Einführung</vt:lpstr>
      <vt:lpstr>2. Basis der Projektidee</vt:lpstr>
      <vt:lpstr>2. Projektidee</vt:lpstr>
      <vt:lpstr>2. Projektidee</vt:lpstr>
      <vt:lpstr>PowerPoint-Präsentation</vt:lpstr>
      <vt:lpstr>4. Datenquellen</vt:lpstr>
      <vt:lpstr>5. Workflow</vt:lpstr>
      <vt:lpstr>5. Workflow</vt:lpstr>
      <vt:lpstr>5. Workflow – exemplarische Schritte</vt:lpstr>
      <vt:lpstr>5. Workflow – exemplarische Schritte</vt:lpstr>
      <vt:lpstr>5. Workflow – exemplarische Schritte</vt:lpstr>
      <vt:lpstr>5. Workflow – exemplarische Schritte</vt:lpstr>
      <vt:lpstr>6. Vor- und Nachteile der Methodik</vt:lpstr>
      <vt:lpstr>6. Vor- und Nachteile</vt:lpstr>
      <vt:lpstr>7. Ausblick</vt:lpstr>
      <vt:lpstr>Literaturverzeichnis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Projektpräsentation:  GIS Tools to help in the search of missing people</dc:title>
  <dc:creator>Hannes Gruenewald</dc:creator>
  <cp:lastModifiedBy>Hannes Gruenewald</cp:lastModifiedBy>
  <cp:revision>55</cp:revision>
  <dcterms:created xsi:type="dcterms:W3CDTF">2023-01-19T13:01:39Z</dcterms:created>
  <dcterms:modified xsi:type="dcterms:W3CDTF">2023-01-25T14:19:25Z</dcterms:modified>
</cp:coreProperties>
</file>

<file path=docProps/thumbnail.jpeg>
</file>